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8"/>
  </p:notesMasterIdLst>
  <p:sldIdLst>
    <p:sldId id="256" r:id="rId2"/>
    <p:sldId id="296" r:id="rId3"/>
    <p:sldId id="307" r:id="rId4"/>
    <p:sldId id="297" r:id="rId5"/>
    <p:sldId id="318" r:id="rId6"/>
    <p:sldId id="319" r:id="rId7"/>
    <p:sldId id="299" r:id="rId8"/>
    <p:sldId id="310" r:id="rId9"/>
    <p:sldId id="317" r:id="rId10"/>
    <p:sldId id="316" r:id="rId11"/>
    <p:sldId id="300" r:id="rId12"/>
    <p:sldId id="276" r:id="rId13"/>
    <p:sldId id="304" r:id="rId14"/>
    <p:sldId id="275" r:id="rId15"/>
    <p:sldId id="320" r:id="rId16"/>
    <p:sldId id="266" r:id="rId1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60"/>
  </p:normalViewPr>
  <p:slideViewPr>
    <p:cSldViewPr>
      <p:cViewPr varScale="1">
        <p:scale>
          <a:sx n="68" d="100"/>
          <a:sy n="68" d="100"/>
        </p:scale>
        <p:origin x="145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499EC-DC9C-4D1F-A6C6-4E9B7CE0A45B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1798E-4A0E-445F-A641-4E60448D7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25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1798E-4A0E-445F-A641-4E60448D73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80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2B4E-3C3B-451E-AE8C-8A1F35870F8C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21787C27-5FD3-4246-B6BE-A9A9B8EB7D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750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2B4E-3C3B-451E-AE8C-8A1F35870F8C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1787C27-5FD3-4246-B6BE-A9A9B8EB7D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12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2B4E-3C3B-451E-AE8C-8A1F35870F8C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1787C27-5FD3-4246-B6BE-A9A9B8EB7D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3509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2B4E-3C3B-451E-AE8C-8A1F35870F8C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1787C27-5FD3-4246-B6BE-A9A9B8EB7D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91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2B4E-3C3B-451E-AE8C-8A1F35870F8C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1787C27-5FD3-4246-B6BE-A9A9B8EB7D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0086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2B4E-3C3B-451E-AE8C-8A1F35870F8C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1787C27-5FD3-4246-B6BE-A9A9B8EB7D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29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2B4E-3C3B-451E-AE8C-8A1F35870F8C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7C27-5FD3-4246-B6BE-A9A9B8EB7D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844691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2B4E-3C3B-451E-AE8C-8A1F35870F8C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7C27-5FD3-4246-B6BE-A9A9B8EB7D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6953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2B4E-3C3B-451E-AE8C-8A1F35870F8C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7C27-5FD3-4246-B6BE-A9A9B8EB7D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7290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2B4E-3C3B-451E-AE8C-8A1F35870F8C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1787C27-5FD3-4246-B6BE-A9A9B8EB7D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1803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2B4E-3C3B-451E-AE8C-8A1F35870F8C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1787C27-5FD3-4246-B6BE-A9A9B8EB7D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32309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2B4E-3C3B-451E-AE8C-8A1F35870F8C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1787C27-5FD3-4246-B6BE-A9A9B8EB7D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93261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2B4E-3C3B-451E-AE8C-8A1F35870F8C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7C27-5FD3-4246-B6BE-A9A9B8EB7D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7373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2B4E-3C3B-451E-AE8C-8A1F35870F8C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7C27-5FD3-4246-B6BE-A9A9B8EB7D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68022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2B4E-3C3B-451E-AE8C-8A1F35870F8C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7C27-5FD3-4246-B6BE-A9A9B8EB7D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55287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2B4E-3C3B-451E-AE8C-8A1F35870F8C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1787C27-5FD3-4246-B6BE-A9A9B8EB7D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86862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22B4E-3C3B-451E-AE8C-8A1F35870F8C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1787C27-5FD3-4246-B6BE-A9A9B8EB7D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29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8a2f0071-2168-4a3f-9196-44a1c6ae9b63@CANPRD01.PROD.OUTLOOK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pams.perthandover/?hl=en" TargetMode="External"/><Relationship Id="rId2" Type="http://schemas.openxmlformats.org/officeDocument/2006/relationships/hyperlink" Target="https://secure1.nbed.nb.ca/sites/ASD-W/pams/Pages/default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https://twitter.com/PAMS_Raiders?lang=en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cid:caa17777-1b0e-4128-baeb-c14886f0604a@CANPRD01.PROD.OUTLOOK.COM" TargetMode="External"/><Relationship Id="rId7" Type="http://schemas.openxmlformats.org/officeDocument/2006/relationships/image" Target="cid:4041d773-0dba-4e07-9500-360f98b51119@CANPRD01.PROD.OUTLOOK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cid:8caf3601-49e4-4efb-a429-c909abe09a95@CANPRD01.PROD.OUTLOOK.COM" TargetMode="External"/><Relationship Id="rId4" Type="http://schemas.openxmlformats.org/officeDocument/2006/relationships/image" Target="../media/image4.jpeg"/><Relationship Id="rId9" Type="http://schemas.openxmlformats.org/officeDocument/2006/relationships/image" Target="cid:f61a99dd-1631-4b1d-9717-d6cb8e6d9294@CANPRD01.PROD.OUTLOOK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ISmdb5zfiQ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A79F6E-92C8-4F74-9CAF-BA4821898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F40ACE-C7C4-4BCD-BBCD-CA70D02CB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035" y="935646"/>
            <a:ext cx="3638392" cy="4968016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C9CCEFA-7335-4721-96F7-EF9E9F8CF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565507" y="228600"/>
            <a:ext cx="2138628" cy="6638625"/>
            <a:chOff x="2487613" y="285750"/>
            <a:chExt cx="2428875" cy="5654676"/>
          </a:xfrm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6F244ABF-DC87-4D84-A19F-F702A9DC3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F9FEA429-847F-4323-968C-850C7FDA01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21B05DA4-D47B-4B71-BF17-92672A049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CD02264A-B768-4D05-A2A9-88F3881D8C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4E7B7024-4088-4C07-8F69-CAEC406C0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F844004E-CD7F-478F-8383-F10C0E8D2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0D08C54-C20A-44AF-A6B0-7C5B8DC11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03E4B349-00DE-4BC6-9461-858823FDA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544E260-DB33-431B-B802-15A451023C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F6AC1470-8F1D-429B-883D-4D16349C0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FFE32B84-424E-4CBA-BBD6-6CDB2EB749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C8314523-3FCD-4420-97F5-3B8F305AD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CBFD7F8-7FDC-4DD7-A65F-68F69F969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585933" y="-786"/>
            <a:ext cx="1767505" cy="6854040"/>
            <a:chOff x="6627813" y="194833"/>
            <a:chExt cx="1952625" cy="5678918"/>
          </a:xfrm>
        </p:grpSpPr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BDE5EAC8-3575-462A-B9D6-20172537A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125A97AC-9418-4496-9D6D-3CE1A39F0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BAE08A2F-FE2A-4956-959E-D8DAF7138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F71C0520-7CFA-427F-ABB2-9E33807C2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945D9CD6-E094-42DE-BED7-BB3AA1F06D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5BB2BDD1-9580-44E8-965E-266DD9C55A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DA85F464-7744-41A8-AB50-C4FDEE88F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338731A9-5F8B-44CF-823D-DC2A50377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892AEA85-CF2A-49D8-B2B3-D56B7C7102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02A95C4B-39FC-4DBA-A3A8-C48F2B34F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D24EB8E6-B89A-48FA-B6CE-015455DF4B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27B21878-6C2E-40B3-9D97-127C1ABBB5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08899" y="1668584"/>
            <a:ext cx="2346102" cy="3520957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br>
              <a:rPr lang="en-US" sz="2700" dirty="0">
                <a:latin typeface="Berlin Sans FB Demi" panose="020E0802020502020306" pitchFamily="34" charset="0"/>
              </a:rPr>
            </a:br>
            <a:br>
              <a:rPr lang="en-US" sz="2700" dirty="0">
                <a:latin typeface="Berlin Sans FB Demi" panose="020E0802020502020306" pitchFamily="34" charset="0"/>
              </a:rPr>
            </a:br>
            <a:br>
              <a:rPr lang="en-US" sz="4000" dirty="0">
                <a:latin typeface="Berlin Sans FB Demi" panose="020E0802020502020306" pitchFamily="34" charset="0"/>
              </a:rPr>
            </a:br>
            <a:br>
              <a:rPr lang="en-US" sz="4000" dirty="0">
                <a:latin typeface="Berlin Sans FB Demi" panose="020E0802020502020306" pitchFamily="34" charset="0"/>
              </a:rPr>
            </a:br>
            <a:r>
              <a:rPr lang="en-US" sz="4000" dirty="0">
                <a:latin typeface="Berlin Sans FB Demi" panose="020E0802020502020306" pitchFamily="34" charset="0"/>
              </a:rPr>
              <a:t>Welcome to </a:t>
            </a:r>
            <a:br>
              <a:rPr lang="en-US" sz="4000" dirty="0">
                <a:latin typeface="Berlin Sans FB Demi" panose="020E0802020502020306" pitchFamily="34" charset="0"/>
              </a:rPr>
            </a:br>
            <a:r>
              <a:rPr lang="en-US" sz="4000" dirty="0">
                <a:latin typeface="Berlin Sans FB Demi" panose="020E0802020502020306" pitchFamily="34" charset="0"/>
              </a:rPr>
              <a:t>  PAMS    2020-21</a:t>
            </a:r>
            <a:br>
              <a:rPr lang="en-US" sz="4000" dirty="0">
                <a:latin typeface="Berlin Sans FB Demi" panose="020E0802020502020306" pitchFamily="34" charset="0"/>
              </a:rPr>
            </a:br>
            <a:br>
              <a:rPr lang="en-US" sz="2700" dirty="0">
                <a:latin typeface="Berlin Sans FB Demi" panose="020E0802020502020306" pitchFamily="34" charset="0"/>
              </a:rPr>
            </a:br>
            <a:br>
              <a:rPr lang="en-US" sz="2700" dirty="0">
                <a:latin typeface="Berlin Sans FB Demi" panose="020E0802020502020306" pitchFamily="34" charset="0"/>
              </a:rPr>
            </a:br>
            <a:endParaRPr lang="en-US" sz="2700" dirty="0">
              <a:latin typeface="Berlin Sans FB Demi" panose="020E0802020502020306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1AD0E5-3A51-43B0-92A5-6E6A2F0BA95E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256" y="1528184"/>
            <a:ext cx="3160141" cy="1524768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56" y="3909074"/>
            <a:ext cx="3160141" cy="125418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E19C3496-0DA0-4549-92F5-F3678FE27B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5516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Freeform 33">
            <a:extLst>
              <a:ext uri="{FF2B5EF4-FFF2-40B4-BE49-F238E27FC236}">
                <a16:creationId xmlns:a16="http://schemas.microsoft.com/office/drawing/2014/main" id="{CC488C83-63EE-4AB6-89E2-774447D52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565516" y="4322807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9799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4053016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8FB05A-DD26-40E3-A29C-3905CCCD8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995" y="1075895"/>
            <a:ext cx="4230377" cy="4713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36903E-F1F8-4166-BF0A-A6ADFD435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578" y="475986"/>
            <a:ext cx="2671252" cy="515278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3500" dirty="0">
                <a:solidFill>
                  <a:srgbClr val="FEFFFF"/>
                </a:solidFill>
              </a:rPr>
            </a:br>
            <a:br>
              <a:rPr lang="en-US" sz="3500" dirty="0">
                <a:solidFill>
                  <a:srgbClr val="FEFFFF"/>
                </a:solidFill>
              </a:rPr>
            </a:br>
            <a:br>
              <a:rPr lang="en-US" sz="3500" dirty="0">
                <a:solidFill>
                  <a:srgbClr val="FEFFFF"/>
                </a:solidFill>
              </a:rPr>
            </a:br>
            <a:br>
              <a:rPr lang="en-US" sz="3500" dirty="0">
                <a:solidFill>
                  <a:srgbClr val="FEFFFF"/>
                </a:solidFill>
              </a:rPr>
            </a:br>
            <a:br>
              <a:rPr lang="en-US" sz="3500" dirty="0">
                <a:solidFill>
                  <a:srgbClr val="FEFFFF"/>
                </a:solidFill>
              </a:rPr>
            </a:br>
            <a:br>
              <a:rPr lang="en-US" sz="3500" dirty="0">
                <a:solidFill>
                  <a:srgbClr val="FEFFFF"/>
                </a:solidFill>
              </a:rPr>
            </a:br>
            <a:br>
              <a:rPr lang="en-US" sz="3500" dirty="0">
                <a:solidFill>
                  <a:srgbClr val="FEFFFF"/>
                </a:solidFill>
              </a:rPr>
            </a:br>
            <a:br>
              <a:rPr lang="en-US" sz="3500" dirty="0">
                <a:solidFill>
                  <a:srgbClr val="FEFFFF"/>
                </a:solidFill>
              </a:rPr>
            </a:br>
            <a:br>
              <a:rPr lang="en-US" sz="3500" dirty="0">
                <a:solidFill>
                  <a:srgbClr val="FEFFFF"/>
                </a:solidFill>
              </a:rPr>
            </a:br>
            <a:br>
              <a:rPr lang="en-US" sz="3500" dirty="0">
                <a:solidFill>
                  <a:srgbClr val="FEFFFF"/>
                </a:solidFill>
              </a:rPr>
            </a:br>
            <a:br>
              <a:rPr lang="en-US" sz="3500" dirty="0">
                <a:solidFill>
                  <a:srgbClr val="FEFFFF"/>
                </a:solidFill>
              </a:rPr>
            </a:br>
            <a:br>
              <a:rPr lang="en-US" sz="3500" dirty="0">
                <a:solidFill>
                  <a:srgbClr val="FEFFFF"/>
                </a:solidFill>
              </a:rPr>
            </a:br>
            <a:r>
              <a:rPr lang="en-US" sz="4000" b="1" dirty="0">
                <a:solidFill>
                  <a:srgbClr val="FEFFFF"/>
                </a:solidFill>
              </a:rPr>
              <a:t>Drop everything and READ</a:t>
            </a:r>
            <a:br>
              <a:rPr lang="en-US" sz="3500" dirty="0">
                <a:solidFill>
                  <a:srgbClr val="FEFFFF"/>
                </a:solidFill>
              </a:rPr>
            </a:br>
            <a:br>
              <a:rPr lang="en-US" sz="3500" dirty="0">
                <a:solidFill>
                  <a:srgbClr val="FEFFFF"/>
                </a:solidFill>
              </a:rPr>
            </a:br>
            <a:br>
              <a:rPr lang="en-US" sz="3500" dirty="0">
                <a:solidFill>
                  <a:srgbClr val="FEFFFF"/>
                </a:solidFill>
              </a:rPr>
            </a:br>
            <a:r>
              <a:rPr lang="en-US" sz="3500" dirty="0">
                <a:solidFill>
                  <a:srgbClr val="FEFFFF"/>
                </a:solidFill>
              </a:rPr>
              <a:t>- </a:t>
            </a:r>
            <a:r>
              <a:rPr lang="en-US" sz="3500" b="1" dirty="0">
                <a:solidFill>
                  <a:srgbClr val="FEFFFF"/>
                </a:solidFill>
              </a:rPr>
              <a:t>Students and staff read for  PLEASURE every day.</a:t>
            </a:r>
          </a:p>
        </p:txBody>
      </p:sp>
    </p:spTree>
    <p:extLst>
      <p:ext uri="{BB962C8B-B14F-4D97-AF65-F5344CB8AC3E}">
        <p14:creationId xmlns:p14="http://schemas.microsoft.com/office/powerpoint/2010/main" val="167522250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4">
            <a:extLst>
              <a:ext uri="{FF2B5EF4-FFF2-40B4-BE49-F238E27FC236}">
                <a16:creationId xmlns:a16="http://schemas.microsoft.com/office/drawing/2014/main" id="{20CC148E-EC32-41C0-BD54-8646C4EC5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645105"/>
            <a:ext cx="4234553" cy="575569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700" b="1" dirty="0"/>
              <a:t>Fees at PAMS for 2021-22</a:t>
            </a:r>
            <a:br>
              <a:rPr lang="en-US" sz="2700" b="1" dirty="0"/>
            </a:br>
            <a:br>
              <a:rPr lang="en-US" sz="2700" b="1" dirty="0"/>
            </a:br>
            <a:r>
              <a:rPr lang="en-US" sz="2000" b="1" dirty="0"/>
              <a:t>School supply pack - $30</a:t>
            </a:r>
            <a:br>
              <a:rPr lang="en-US" sz="2700" b="1" dirty="0"/>
            </a:br>
            <a:br>
              <a:rPr lang="en-US" sz="2700" b="1" dirty="0"/>
            </a:br>
            <a:r>
              <a:rPr lang="en-US" sz="2000" dirty="0"/>
              <a:t>Due the first day of school. If you want to buy supplies, there will be a list on our website. </a:t>
            </a:r>
            <a:br>
              <a:rPr lang="en-US" sz="2000" dirty="0"/>
            </a:br>
            <a:br>
              <a:rPr lang="en-US" sz="2000" dirty="0"/>
            </a:br>
            <a:r>
              <a:rPr lang="en-US" sz="2000" b="1" dirty="0"/>
              <a:t>PAMS student fee- $30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Due October 31</a:t>
            </a:r>
            <a:r>
              <a:rPr lang="en-US" sz="2000" baseline="30000" dirty="0"/>
              <a:t>st</a:t>
            </a:r>
            <a:r>
              <a:rPr lang="en-US" sz="2000" dirty="0"/>
              <a:t>. It covers the cost of: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-Presentations</a:t>
            </a:r>
            <a:br>
              <a:rPr lang="en-US" sz="2000" dirty="0"/>
            </a:br>
            <a:r>
              <a:rPr lang="en-US" sz="2000" dirty="0"/>
              <a:t>-PAMS T-shirt</a:t>
            </a:r>
            <a:br>
              <a:rPr lang="en-US" sz="2000" dirty="0"/>
            </a:br>
            <a:r>
              <a:rPr lang="en-US" sz="2000" dirty="0"/>
              <a:t>- Art/ music/ technology supplies</a:t>
            </a:r>
            <a:br>
              <a:rPr lang="en-US" sz="2000" dirty="0"/>
            </a:br>
            <a:r>
              <a:rPr lang="en-US" sz="2000" dirty="0"/>
              <a:t>- School wide activities </a:t>
            </a:r>
            <a:br>
              <a:rPr lang="en-US" sz="2700" dirty="0"/>
            </a:br>
            <a:r>
              <a:rPr lang="en-US" sz="2700" dirty="0"/>
              <a:t> </a:t>
            </a:r>
            <a:br>
              <a:rPr lang="en-US" sz="27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br>
              <a:rPr lang="en-US" sz="1200" b="1" dirty="0"/>
            </a:br>
            <a:endParaRPr lang="en-US" sz="1200" b="1" dirty="0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9DEB0131-6275-4D19-835F-75DB7F25BA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43480C-2B13-407A-B90F-737391F76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3607" y="799139"/>
            <a:ext cx="3722546" cy="2544154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630" y="1200376"/>
            <a:ext cx="3505387" cy="175269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3254D52-2722-49A3-B2D0-E344F8123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3606" y="3504427"/>
            <a:ext cx="1799511" cy="2544153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F0F0FC-39B8-4496-A0F4-619A54888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630" y="4191557"/>
            <a:ext cx="1579806" cy="118090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5CA36E9-908E-4E2D-A42D-5ABA0096C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6640" y="3504427"/>
            <a:ext cx="1799512" cy="2544154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431951-51BD-4FAD-AEF2-4B5B19B0D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1338" y="4284298"/>
            <a:ext cx="1592679" cy="995424"/>
          </a:xfrm>
          <a:prstGeom prst="rect">
            <a:avLst/>
          </a:prstGeom>
        </p:spPr>
      </p:pic>
      <p:sp>
        <p:nvSpPr>
          <p:cNvPr id="25" name="Freeform 12">
            <a:extLst>
              <a:ext uri="{FF2B5EF4-FFF2-40B4-BE49-F238E27FC236}">
                <a16:creationId xmlns:a16="http://schemas.microsoft.com/office/drawing/2014/main" id="{1958A85E-F1A3-4184-9E32-4A236CCDB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61223"/>
            <a:ext cx="77852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3610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97662" cy="1151965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Berlin Sans FB Demi" panose="020E0802020502020306" pitchFamily="34" charset="0"/>
              </a:rPr>
              <a:t>Cafeteria</a:t>
            </a:r>
            <a:r>
              <a:rPr lang="en-US" sz="54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0768" y="1447800"/>
            <a:ext cx="8305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700" cap="all" dirty="0">
                <a:latin typeface="Berlin Sans FB Demi" panose="020E0802020502020306" pitchFamily="34" charset="0"/>
                <a:ea typeface="+mj-ea"/>
                <a:cs typeface="+mj-cs"/>
              </a:rPr>
              <a:t>Free breakfast program is available</a:t>
            </a:r>
          </a:p>
          <a:p>
            <a:pPr marL="457200" indent="-457200">
              <a:buFontTx/>
              <a:buChar char="-"/>
            </a:pPr>
            <a:endParaRPr lang="en-US" sz="2700" cap="all" dirty="0">
              <a:latin typeface="Berlin Sans FB Demi" panose="020E0802020502020306" pitchFamily="34" charset="0"/>
              <a:ea typeface="+mj-ea"/>
              <a:cs typeface="+mj-cs"/>
            </a:endParaRPr>
          </a:p>
          <a:p>
            <a:pPr marL="457200" indent="-457200">
              <a:buFontTx/>
              <a:buChar char="-"/>
            </a:pPr>
            <a:endParaRPr lang="en-US" sz="2700" cap="all" dirty="0">
              <a:latin typeface="Berlin Sans FB Demi" panose="020E0802020502020306" pitchFamily="34" charset="0"/>
              <a:ea typeface="+mj-ea"/>
              <a:cs typeface="+mj-cs"/>
            </a:endParaRPr>
          </a:p>
          <a:p>
            <a:pPr marL="457200" indent="-457200">
              <a:buFontTx/>
              <a:buChar char="-"/>
            </a:pPr>
            <a:endParaRPr lang="en-US" sz="2700" cap="all" dirty="0">
              <a:latin typeface="Berlin Sans FB Demi" panose="020E0802020502020306" pitchFamily="34" charset="0"/>
              <a:ea typeface="+mj-ea"/>
              <a:cs typeface="+mj-cs"/>
            </a:endParaRPr>
          </a:p>
          <a:p>
            <a:pPr marL="457200" indent="-457200">
              <a:buFontTx/>
              <a:buChar char="-"/>
            </a:pPr>
            <a:endParaRPr lang="en-US" sz="2700" cap="all" dirty="0">
              <a:latin typeface="Berlin Sans FB Demi" panose="020E0802020502020306" pitchFamily="34" charset="0"/>
              <a:ea typeface="+mj-ea"/>
              <a:cs typeface="+mj-cs"/>
            </a:endParaRPr>
          </a:p>
          <a:p>
            <a:pPr marL="457200" indent="-457200">
              <a:buFontTx/>
              <a:buChar char="-"/>
            </a:pPr>
            <a:endParaRPr lang="en-US" sz="2700" cap="all" dirty="0">
              <a:latin typeface="Berlin Sans FB Demi" panose="020E0802020502020306" pitchFamily="34" charset="0"/>
              <a:ea typeface="+mj-ea"/>
              <a:cs typeface="+mj-cs"/>
            </a:endParaRPr>
          </a:p>
          <a:p>
            <a:pPr marL="457200" indent="-457200">
              <a:buFontTx/>
              <a:buChar char="-"/>
            </a:pPr>
            <a:endParaRPr lang="en-US" sz="2700" cap="all" dirty="0">
              <a:latin typeface="Berlin Sans FB Demi" panose="020E0802020502020306" pitchFamily="34" charset="0"/>
              <a:ea typeface="+mj-ea"/>
              <a:cs typeface="+mj-cs"/>
            </a:endParaRPr>
          </a:p>
          <a:p>
            <a:pPr marL="457200" indent="-457200">
              <a:buFontTx/>
              <a:buChar char="-"/>
            </a:pPr>
            <a:endParaRPr lang="en-US" sz="2700" cap="all" dirty="0">
              <a:latin typeface="Berlin Sans FB Demi" panose="020E0802020502020306" pitchFamily="34" charset="0"/>
              <a:ea typeface="+mj-ea"/>
              <a:cs typeface="+mj-cs"/>
            </a:endParaRPr>
          </a:p>
          <a:p>
            <a:pPr marL="457200" indent="-457200">
              <a:buFontTx/>
              <a:buChar char="-"/>
            </a:pPr>
            <a:endParaRPr lang="en-US" sz="2700" cap="all" dirty="0">
              <a:latin typeface="Berlin Sans FB Demi" panose="020E0802020502020306" pitchFamily="34" charset="0"/>
              <a:ea typeface="+mj-ea"/>
              <a:cs typeface="+mj-cs"/>
            </a:endParaRPr>
          </a:p>
          <a:p>
            <a:pPr marL="457200" indent="-457200">
              <a:buFontTx/>
              <a:buChar char="-"/>
            </a:pPr>
            <a:r>
              <a:rPr lang="en-US" sz="2700" cap="all" dirty="0">
                <a:latin typeface="Berlin Sans FB Demi" panose="020E0802020502020306" pitchFamily="34" charset="0"/>
                <a:ea typeface="+mj-ea"/>
                <a:cs typeface="+mj-cs"/>
              </a:rPr>
              <a:t>Cafeteria is open at break and lunch</a:t>
            </a:r>
          </a:p>
          <a:p>
            <a:r>
              <a:rPr lang="en-US" sz="2700" cap="all" dirty="0"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</a:p>
          <a:p>
            <a:pPr marL="285750" indent="-285750">
              <a:buFontTx/>
              <a:buChar char="-"/>
            </a:pPr>
            <a:endParaRPr lang="en-US" sz="2700" cap="all" dirty="0">
              <a:latin typeface="Berlin Sans FB Demi" panose="020E0802020502020306" pitchFamily="34" charset="0"/>
              <a:ea typeface="+mj-ea"/>
              <a:cs typeface="+mj-cs"/>
            </a:endParaRP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438400"/>
            <a:ext cx="4876800" cy="212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0641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68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70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2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8" name="Group 82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84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5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6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09" name="Rectangle 96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0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017" y="844510"/>
            <a:ext cx="2782514" cy="416974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/>
              <a:t>Electronic policy</a:t>
            </a:r>
            <a:br>
              <a:rPr lang="en-US" sz="2400" b="1"/>
            </a:br>
            <a:r>
              <a:rPr lang="en-US" sz="2400" b="1"/>
              <a:t> </a:t>
            </a:r>
            <a:br>
              <a:rPr lang="en-US" sz="2400" b="1"/>
            </a:br>
            <a:r>
              <a:rPr lang="en-US" sz="2400" b="1"/>
              <a:t>- Phones and electronics must be IN YOUR Locker </a:t>
            </a:r>
            <a:br>
              <a:rPr lang="en-US" sz="2400" b="1"/>
            </a:br>
            <a:br>
              <a:rPr lang="en-US" sz="2400" b="1"/>
            </a:br>
            <a:r>
              <a:rPr lang="en-US" sz="2400" b="1"/>
              <a:t>- Permitted at break/ noon hour </a:t>
            </a:r>
            <a:br>
              <a:rPr lang="en-US" sz="2400"/>
            </a:br>
            <a:br>
              <a:rPr lang="en-US" sz="2400"/>
            </a:br>
            <a:endParaRPr lang="en-US" sz="24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40994" r="21620" b="-1"/>
          <a:stretch/>
        </p:blipFill>
        <p:spPr>
          <a:xfrm>
            <a:off x="4571998" y="-20965"/>
            <a:ext cx="4572002" cy="687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3280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705336"/>
            <a:ext cx="273770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b="1" dirty="0"/>
              <a:t>Homework / Social Media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543A62-A2AB-454A-878E-D3D9190D5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/>
          <p:cNvSpPr txBox="1"/>
          <p:nvPr/>
        </p:nvSpPr>
        <p:spPr>
          <a:xfrm>
            <a:off x="486918" y="2133600"/>
            <a:ext cx="2737709" cy="3759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Check the web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site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PAMS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Visit Instagram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PAMS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Twitter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/PAMS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also search for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us on Facebook </a:t>
            </a:r>
          </a:p>
          <a:p>
            <a:pPr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Listen to voice mail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662" r="54" b="1"/>
          <a:stretch/>
        </p:blipFill>
        <p:spPr>
          <a:xfrm>
            <a:off x="3464657" y="640080"/>
            <a:ext cx="5215183" cy="5252773"/>
          </a:xfrm>
          <a:prstGeom prst="rect">
            <a:avLst/>
          </a:prstGeom>
        </p:spPr>
      </p:pic>
      <p:sp>
        <p:nvSpPr>
          <p:cNvPr id="15" name="Freeform 11">
            <a:extLst>
              <a:ext uri="{FF2B5EF4-FFF2-40B4-BE49-F238E27FC236}">
                <a16:creationId xmlns:a16="http://schemas.microsoft.com/office/drawing/2014/main" id="{50553464-41F1-4160-9D02-7C5EC7013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61223"/>
            <a:ext cx="77852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5939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3030214-227F-42DB-9282-BBA6AF8D9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4C3C86D-9B07-4971-B66E-085B01794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416" y="1059872"/>
            <a:ext cx="2259162" cy="4851349"/>
          </a:xfrm>
        </p:spPr>
        <p:txBody>
          <a:bodyPr>
            <a:normAutofit/>
          </a:bodyPr>
          <a:lstStyle/>
          <a:p>
            <a:r>
              <a:rPr lang="en-US" sz="3300" b="1" dirty="0"/>
              <a:t>Awesome things about being at PAMS!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D7A9289-BAD1-4A78-979F-A655C886D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1149203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F3E8F67-DC9A-474E-85D3-4CBEF01D6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0276" y="1059872"/>
            <a:ext cx="4668183" cy="4851350"/>
          </a:xfrm>
        </p:spPr>
        <p:txBody>
          <a:bodyPr>
            <a:normAutofit/>
          </a:bodyPr>
          <a:lstStyle/>
          <a:p>
            <a:r>
              <a:rPr lang="en-US" sz="2000" dirty="0"/>
              <a:t>Principal’s List</a:t>
            </a:r>
          </a:p>
          <a:p>
            <a:r>
              <a:rPr lang="en-US" sz="2000" dirty="0"/>
              <a:t>Student Involvement Banquet</a:t>
            </a:r>
          </a:p>
          <a:p>
            <a:r>
              <a:rPr lang="en-US" sz="2000" dirty="0"/>
              <a:t>Lots of Sports Teams and Clubs</a:t>
            </a:r>
          </a:p>
          <a:p>
            <a:r>
              <a:rPr lang="en-US" sz="2000" dirty="0"/>
              <a:t>PHL</a:t>
            </a:r>
          </a:p>
          <a:p>
            <a:r>
              <a:rPr lang="en-US" sz="2000" dirty="0"/>
              <a:t>Dances</a:t>
            </a:r>
          </a:p>
          <a:p>
            <a:r>
              <a:rPr lang="en-US" sz="2000" dirty="0"/>
              <a:t>Theme Days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EC970257-CB18-4985-A431-61CF03E4E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276" y="3962400"/>
            <a:ext cx="368617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5852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7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3" name="Group 21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5" name="Rectangle 35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9799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209" y="1795849"/>
            <a:ext cx="2834152" cy="311481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500">
                <a:solidFill>
                  <a:srgbClr val="FEFFFF"/>
                </a:solidFill>
              </a:rPr>
              <a:t>Let’s work together to make PAMS a fun and safe place to learn!</a:t>
            </a:r>
          </a:p>
        </p:txBody>
      </p:sp>
      <p:sp>
        <p:nvSpPr>
          <p:cNvPr id="46" name="Freeform 5">
            <a:extLst>
              <a:ext uri="{FF2B5EF4-FFF2-40B4-BE49-F238E27FC236}">
                <a16:creationId xmlns:a16="http://schemas.microsoft.com/office/drawing/2014/main" id="{64D236DE-BD07-488F-B236-DDEEFFF72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4053016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3178B0D-09CD-45E1-9951-D82E28EF5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994" y="315570"/>
            <a:ext cx="3819525" cy="10287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ED6D640-56F2-4F2C-8E76-F8C5E1D4E801}"/>
              </a:ext>
            </a:extLst>
          </p:cNvPr>
          <p:cNvSpPr txBox="1"/>
          <p:nvPr/>
        </p:nvSpPr>
        <p:spPr>
          <a:xfrm>
            <a:off x="3733800" y="1981200"/>
            <a:ext cx="53137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Keep and eye on our social media pages for meet the </a:t>
            </a:r>
            <a:r>
              <a:rPr lang="en-US" sz="2400">
                <a:solidFill>
                  <a:schemeClr val="bg1"/>
                </a:solidFill>
              </a:rPr>
              <a:t>teacher dates! 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We look forward to meeting your child on the first day of school September 7, 2021, and formally welcoming them to our Bears family!</a:t>
            </a: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8" name="Graphic 37" descr="Paw prints outline">
            <a:extLst>
              <a:ext uri="{FF2B5EF4-FFF2-40B4-BE49-F238E27FC236}">
                <a16:creationId xmlns:a16="http://schemas.microsoft.com/office/drawing/2014/main" id="{417E8C7F-807E-46D8-904A-F35B4B937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8522" y="5398026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24110"/>
            <a:ext cx="6589200" cy="1280890"/>
          </a:xfrm>
        </p:spPr>
        <p:txBody>
          <a:bodyPr>
            <a:normAutofit/>
          </a:bodyPr>
          <a:lstStyle/>
          <a:p>
            <a:r>
              <a:rPr lang="en-CA" dirty="0"/>
              <a:t>Meet the leadership team </a:t>
            </a:r>
            <a:endParaRPr lang="fr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076" y="1411006"/>
            <a:ext cx="5049848" cy="576262"/>
          </a:xfrm>
        </p:spPr>
        <p:txBody>
          <a:bodyPr/>
          <a:lstStyle/>
          <a:p>
            <a:r>
              <a:rPr lang="en-CA" sz="3600" b="1" dirty="0">
                <a:solidFill>
                  <a:schemeClr val="accent1"/>
                </a:solidFill>
              </a:rPr>
              <a:t>Student Services</a:t>
            </a:r>
            <a:endParaRPr lang="fr-CA" sz="3600" b="1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1987268"/>
            <a:ext cx="7543800" cy="3105703"/>
          </a:xfrm>
        </p:spPr>
        <p:txBody>
          <a:bodyPr>
            <a:normAutofit/>
          </a:bodyPr>
          <a:lstStyle/>
          <a:p>
            <a:r>
              <a:rPr lang="en-CA" sz="3200" dirty="0">
                <a:solidFill>
                  <a:srgbClr val="0070C0"/>
                </a:solidFill>
              </a:rPr>
              <a:t>Mme. Dionne – Principal </a:t>
            </a:r>
          </a:p>
          <a:p>
            <a:r>
              <a:rPr lang="en-CA" sz="3200" dirty="0">
                <a:solidFill>
                  <a:srgbClr val="0070C0"/>
                </a:solidFill>
              </a:rPr>
              <a:t>Mr. Tompkins – Vice-Principal </a:t>
            </a:r>
          </a:p>
          <a:p>
            <a:r>
              <a:rPr lang="en-CA" sz="3200" dirty="0">
                <a:solidFill>
                  <a:srgbClr val="0070C0"/>
                </a:solidFill>
              </a:rPr>
              <a:t>Mrs. Baker – Guidance counsellor </a:t>
            </a:r>
          </a:p>
          <a:p>
            <a:r>
              <a:rPr lang="en-CA" sz="3200" dirty="0">
                <a:solidFill>
                  <a:srgbClr val="0070C0"/>
                </a:solidFill>
              </a:rPr>
              <a:t>Mrs. Merrithew – Resource teacher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4E297B-D80F-41FF-A1E3-9443DD147B5D}"/>
              </a:ext>
            </a:extLst>
          </p:cNvPr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76695"/>
            <a:ext cx="1295400" cy="1495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A10EBD-FCD2-4421-95B6-FF72EE2AC072}"/>
              </a:ext>
            </a:extLst>
          </p:cNvPr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19" y="4898707"/>
            <a:ext cx="1422608" cy="1495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583A66-1A80-432C-8889-9B04F7A715FF}"/>
              </a:ext>
            </a:extLst>
          </p:cNvPr>
          <p:cNvPicPr/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883585"/>
            <a:ext cx="1295400" cy="1526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26CBAC-8E76-4073-853F-E17944A5B6A5}"/>
              </a:ext>
            </a:extLst>
          </p:cNvPr>
          <p:cNvPicPr/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83585"/>
            <a:ext cx="1208106" cy="15260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384288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Meet the Team </a:t>
            </a:r>
            <a:endParaRPr lang="fr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876542"/>
            <a:ext cx="4821248" cy="576262"/>
          </a:xfrm>
        </p:spPr>
        <p:txBody>
          <a:bodyPr/>
          <a:lstStyle/>
          <a:p>
            <a:r>
              <a:rPr lang="en-CA" sz="3200" b="1" dirty="0">
                <a:solidFill>
                  <a:schemeClr val="accent1"/>
                </a:solidFill>
              </a:rPr>
              <a:t>Grade 6- ADVISORY</a:t>
            </a:r>
            <a:endParaRPr lang="fr-CA" sz="3200" b="1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596" y="2895600"/>
            <a:ext cx="3844547" cy="3105703"/>
          </a:xfrm>
        </p:spPr>
        <p:txBody>
          <a:bodyPr>
            <a:normAutofit/>
          </a:bodyPr>
          <a:lstStyle/>
          <a:p>
            <a:r>
              <a:rPr lang="en-CA" sz="3200" dirty="0">
                <a:solidFill>
                  <a:srgbClr val="0070C0"/>
                </a:solidFill>
              </a:rPr>
              <a:t>Ms. Cheeseman </a:t>
            </a:r>
          </a:p>
          <a:p>
            <a:r>
              <a:rPr lang="en-CA" sz="3200" dirty="0">
                <a:solidFill>
                  <a:srgbClr val="0070C0"/>
                </a:solidFill>
              </a:rPr>
              <a:t>Mme Michaud</a:t>
            </a:r>
          </a:p>
          <a:p>
            <a:r>
              <a:rPr lang="en-CA" sz="3200" dirty="0">
                <a:solidFill>
                  <a:srgbClr val="0070C0"/>
                </a:solidFill>
              </a:rPr>
              <a:t>TBA</a:t>
            </a:r>
            <a:endParaRPr lang="fr-CA" sz="3200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C408FA-14EC-4160-85FB-587A0F72D4B1}"/>
              </a:ext>
            </a:extLst>
          </p:cNvPr>
          <p:cNvPicPr/>
          <p:nvPr/>
        </p:nvPicPr>
        <p:blipFill rotWithShape="1">
          <a:blip r:embed="rId2"/>
          <a:srcRect l="10970" t="9949" r="5017" b="13923"/>
          <a:stretch/>
        </p:blipFill>
        <p:spPr bwMode="auto">
          <a:xfrm>
            <a:off x="6038215" y="3705236"/>
            <a:ext cx="2496185" cy="27984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D9C9BB-1912-49A9-B237-A36EAD293C0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37825" y="624111"/>
            <a:ext cx="2496186" cy="280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4570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390497"/>
            <a:ext cx="3692148" cy="986383"/>
          </a:xfrm>
        </p:spPr>
        <p:txBody>
          <a:bodyPr>
            <a:normAutofit fontScale="90000"/>
          </a:bodyPr>
          <a:lstStyle/>
          <a:p>
            <a:r>
              <a:rPr lang="en-CA" dirty="0"/>
              <a:t>Other members of our staff </a:t>
            </a:r>
            <a:endParaRPr lang="fr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9" y="2031859"/>
            <a:ext cx="3692148" cy="576262"/>
          </a:xfrm>
        </p:spPr>
        <p:txBody>
          <a:bodyPr/>
          <a:lstStyle/>
          <a:p>
            <a:r>
              <a:rPr lang="en-CA" sz="2800" b="1" dirty="0">
                <a:solidFill>
                  <a:schemeClr val="accent1"/>
                </a:solidFill>
              </a:rPr>
              <a:t>Educational Assistants (8)</a:t>
            </a:r>
            <a:endParaRPr lang="fr-CA" sz="2800" b="1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3180028"/>
            <a:ext cx="3844547" cy="3105703"/>
          </a:xfrm>
        </p:spPr>
        <p:txBody>
          <a:bodyPr>
            <a:normAutofit fontScale="92500" lnSpcReduction="10000"/>
          </a:bodyPr>
          <a:lstStyle/>
          <a:p>
            <a:r>
              <a:rPr lang="en-CA" sz="3200" dirty="0">
                <a:solidFill>
                  <a:srgbClr val="0070C0"/>
                </a:solidFill>
              </a:rPr>
              <a:t>Maliseet language teacher</a:t>
            </a:r>
          </a:p>
          <a:p>
            <a:r>
              <a:rPr lang="en-CA" sz="3200" dirty="0">
                <a:solidFill>
                  <a:srgbClr val="0070C0"/>
                </a:solidFill>
              </a:rPr>
              <a:t>Admin. Assistant</a:t>
            </a:r>
          </a:p>
          <a:p>
            <a:r>
              <a:rPr lang="en-CA" sz="3200" dirty="0">
                <a:solidFill>
                  <a:srgbClr val="0070C0"/>
                </a:solidFill>
              </a:rPr>
              <a:t>Custodians</a:t>
            </a:r>
          </a:p>
          <a:p>
            <a:r>
              <a:rPr lang="en-CA" sz="3200" dirty="0">
                <a:solidFill>
                  <a:srgbClr val="0070C0"/>
                </a:solidFill>
              </a:rPr>
              <a:t>Cafeteria </a:t>
            </a:r>
          </a:p>
          <a:p>
            <a:pPr marL="0" indent="0">
              <a:buNone/>
            </a:pPr>
            <a:endParaRPr lang="fr-CA" sz="3200" dirty="0">
              <a:solidFill>
                <a:srgbClr val="0070C0"/>
              </a:solidFill>
            </a:endParaRPr>
          </a:p>
        </p:txBody>
      </p:sp>
      <p:pic>
        <p:nvPicPr>
          <p:cNvPr id="6" name="Content Placeholder 5" descr="A picture containing text, cluttered&#10;&#10;Description automatically generated">
            <a:extLst>
              <a:ext uri="{FF2B5EF4-FFF2-40B4-BE49-F238E27FC236}">
                <a16:creationId xmlns:a16="http://schemas.microsoft.com/office/drawing/2014/main" id="{B480F3CA-93BC-4902-8B94-23EDBF4B2DD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010" y="883688"/>
            <a:ext cx="3411690" cy="2558767"/>
          </a:xfrm>
        </p:spPr>
      </p:pic>
      <p:pic>
        <p:nvPicPr>
          <p:cNvPr id="10" name="Picture 9" descr="A picture containing indoor, floor, ceiling, area&#10;&#10;Description automatically generated">
            <a:extLst>
              <a:ext uri="{FF2B5EF4-FFF2-40B4-BE49-F238E27FC236}">
                <a16:creationId xmlns:a16="http://schemas.microsoft.com/office/drawing/2014/main" id="{E4FD65FE-24B9-4AEC-B154-0E5317BE2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347" y="3886200"/>
            <a:ext cx="3400390" cy="255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7943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11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51" name="Group 25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52" name="Rectangle 39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54" name="Rectangle 43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69A77B-34A3-457D-8F2F-ED24E80F3B0B}"/>
              </a:ext>
            </a:extLst>
          </p:cNvPr>
          <p:cNvSpPr txBox="1">
            <a:spLocks/>
          </p:cNvSpPr>
          <p:nvPr/>
        </p:nvSpPr>
        <p:spPr>
          <a:xfrm>
            <a:off x="499923" y="534332"/>
            <a:ext cx="2737709" cy="12598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How is middle school different?</a:t>
            </a:r>
          </a:p>
        </p:txBody>
      </p:sp>
      <p:sp>
        <p:nvSpPr>
          <p:cNvPr id="55" name="Rectangle 45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17388D-E0EF-42BE-A928-09CBFCE3BA26}"/>
              </a:ext>
            </a:extLst>
          </p:cNvPr>
          <p:cNvSpPr txBox="1">
            <a:spLocks/>
          </p:cNvSpPr>
          <p:nvPr/>
        </p:nvSpPr>
        <p:spPr>
          <a:xfrm>
            <a:off x="486918" y="2133600"/>
            <a:ext cx="3856482" cy="4010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 charset="2"/>
              <a:buChar char="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Different Classes (Technology and PDCP for example)</a:t>
            </a:r>
          </a:p>
          <a:p>
            <a:pPr>
              <a:buFont typeface="Wingdings 3" charset="2"/>
              <a:buChar char="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Teachers &amp; New Students</a:t>
            </a:r>
          </a:p>
          <a:p>
            <a:pPr>
              <a:buFont typeface="Wingdings 3" charset="2"/>
              <a:buChar char="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Lockers</a:t>
            </a:r>
          </a:p>
          <a:p>
            <a:pPr>
              <a:buFont typeface="Wingdings 3" charset="2"/>
              <a:buChar char="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Lunch Time Activities</a:t>
            </a:r>
          </a:p>
          <a:p>
            <a:pPr>
              <a:buFont typeface="Wingdings 3" charset="2"/>
              <a:buChar char="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Some New Expectations</a:t>
            </a:r>
          </a:p>
          <a:p>
            <a:pPr>
              <a:buFont typeface="Wingdings 3" charset="2"/>
              <a:buChar char="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Change your clothes for PE</a:t>
            </a:r>
          </a:p>
          <a:p>
            <a:pPr>
              <a:buFont typeface="Wingdings 3" charset="2"/>
              <a:buChar char="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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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6" name="Graphic 8" descr="Classroom">
            <a:extLst>
              <a:ext uri="{FF2B5EF4-FFF2-40B4-BE49-F238E27FC236}">
                <a16:creationId xmlns:a16="http://schemas.microsoft.com/office/drawing/2014/main" id="{EEBC09A8-3C0D-4621-AC3F-BFAE0841B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5052" y="1344676"/>
            <a:ext cx="4014788" cy="4014788"/>
          </a:xfrm>
          <a:prstGeom prst="rect">
            <a:avLst/>
          </a:prstGeom>
        </p:spPr>
      </p:pic>
      <p:sp>
        <p:nvSpPr>
          <p:cNvPr id="57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61223"/>
            <a:ext cx="77852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3172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6AFD431-09B7-42CA-BF39-9FE5DBE5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711C96E-3D2D-48C8-AAB9-C1CB02D1D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tx2">
              <a:lumMod val="9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0D18AF42-7CD5-4754-91D4-1BE53B5D1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A28C8F1A-9407-4D67-8250-D8923BC6D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5CE0A2B0-F7F1-442C-A287-CD6F729E2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9E69CFA3-AE12-4EAF-A3A1-564BEEFEF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ECB64037-2AE8-4CA9-AD8E-7ACC8618F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8D319B10-EE8E-453F-A137-D7EEFA208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3283F486-509C-4A42-8EED-794A991D2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EBBFBB12-E756-4386-9C17-CA5743838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7ADD0E7E-F4A6-4B3F-8A2F-BCBFAFBA2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C19FCFB7-5E71-4197-8EC7-2ACB6DB02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EAA533FE-4903-48DD-A921-421A9C44AF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54CC5D8E-0D6C-4021-B84E-5D6182C0E1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A6B7F162-DB70-4B7B-9F85-49A762F89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1027" y="1286934"/>
            <a:ext cx="2747204" cy="4568264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Sometimes you’ll feel like you’re on a rollercoaster ride. Not to worry. That’s how any big change can make you feel. </a:t>
            </a:r>
            <a:br>
              <a:rPr lang="en-US" i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Freeform 6">
            <a:extLst>
              <a:ext uri="{FF2B5EF4-FFF2-40B4-BE49-F238E27FC236}">
                <a16:creationId xmlns:a16="http://schemas.microsoft.com/office/drawing/2014/main" id="{E7D63BAB-D0DB-4F66-92F9-4D2E0A2E5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643468"/>
            <a:ext cx="5670183" cy="5571066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6B0243-2F23-4AEA-A378-707D57F86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2" y="1286934"/>
            <a:ext cx="3969327" cy="4284134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Many Changes </a:t>
            </a:r>
          </a:p>
          <a:p>
            <a:r>
              <a:rPr lang="en-US" sz="2800" dirty="0">
                <a:solidFill>
                  <a:srgbClr val="FFFFFF"/>
                </a:solidFill>
              </a:rPr>
              <a:t>Many Feelings</a:t>
            </a:r>
          </a:p>
          <a:p>
            <a:r>
              <a:rPr lang="en-US" sz="2800" dirty="0">
                <a:solidFill>
                  <a:srgbClr val="FFFFFF"/>
                </a:solidFill>
              </a:rPr>
              <a:t>Making New Friends</a:t>
            </a:r>
          </a:p>
          <a:p>
            <a:r>
              <a:rPr lang="en-US" sz="2800" dirty="0">
                <a:solidFill>
                  <a:srgbClr val="FFFFFF"/>
                </a:solidFill>
              </a:rPr>
              <a:t>Peer Pressure</a:t>
            </a:r>
          </a:p>
          <a:p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dirty="0">
                <a:solidFill>
                  <a:srgbClr val="FFFFFF"/>
                </a:solidFill>
                <a:hlinkClick r:id="rId2"/>
              </a:rPr>
              <a:t>Changes</a:t>
            </a:r>
            <a:endParaRPr lang="en-US" sz="2800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351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5B9DE855-86B1-4B53-A53A-DBE8C95CC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752" y="624110"/>
            <a:ext cx="3230475" cy="14332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sz="3200" b="1" i="1" dirty="0"/>
              <a:t>In 2021-22, PAMS will have</a:t>
            </a:r>
            <a:br>
              <a:rPr lang="en-CA" sz="2800" b="1" i="1" dirty="0"/>
            </a:br>
            <a:r>
              <a:rPr lang="en-CA" sz="2800" b="1" i="1" dirty="0"/>
              <a:t> </a:t>
            </a:r>
            <a:endParaRPr lang="fr-CA" sz="2800" b="1" i="1" dirty="0"/>
          </a:p>
        </p:txBody>
      </p:sp>
      <p:sp>
        <p:nvSpPr>
          <p:cNvPr id="74" name="Freeform 11">
            <a:extLst>
              <a:ext uri="{FF2B5EF4-FFF2-40B4-BE49-F238E27FC236}">
                <a16:creationId xmlns:a16="http://schemas.microsoft.com/office/drawing/2014/main" id="{3694FC3C-59AB-4EFA-912F-CE99D8D37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599"/>
            <a:ext cx="3878743" cy="4010025"/>
          </a:xfrm>
        </p:spPr>
        <p:txBody>
          <a:bodyPr>
            <a:normAutofit/>
          </a:bodyPr>
          <a:lstStyle/>
          <a:p>
            <a:r>
              <a:rPr lang="en-CA" sz="3600" dirty="0">
                <a:solidFill>
                  <a:schemeClr val="tx1"/>
                </a:solidFill>
              </a:rPr>
              <a:t>10 homerooms</a:t>
            </a:r>
          </a:p>
          <a:p>
            <a:r>
              <a:rPr lang="en-CA" sz="3600" dirty="0">
                <a:solidFill>
                  <a:schemeClr val="tx1"/>
                </a:solidFill>
              </a:rPr>
              <a:t>203 students</a:t>
            </a:r>
          </a:p>
          <a:p>
            <a:r>
              <a:rPr lang="en-CA" sz="3600" dirty="0">
                <a:solidFill>
                  <a:schemeClr val="tx1"/>
                </a:solidFill>
              </a:rPr>
              <a:t>30 staff</a:t>
            </a:r>
          </a:p>
          <a:p>
            <a:endParaRPr lang="fr-CA" sz="1400" dirty="0">
              <a:solidFill>
                <a:schemeClr val="tx1"/>
              </a:solidFill>
            </a:endParaRPr>
          </a:p>
        </p:txBody>
      </p:sp>
      <p:pic>
        <p:nvPicPr>
          <p:cNvPr id="27" name="Picture 26" descr="A classroom with tables and chairs&#10;&#10;Description automatically generated with low confidence">
            <a:extLst>
              <a:ext uri="{FF2B5EF4-FFF2-40B4-BE49-F238E27FC236}">
                <a16:creationId xmlns:a16="http://schemas.microsoft.com/office/drawing/2014/main" id="{9F43431B-E359-4346-B276-40CD3C361A3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" r="3" b="3"/>
          <a:stretch/>
        </p:blipFill>
        <p:spPr>
          <a:xfrm>
            <a:off x="4568938" y="10"/>
            <a:ext cx="4575061" cy="3383267"/>
          </a:xfrm>
          <a:prstGeom prst="rect">
            <a:avLst/>
          </a:prstGeom>
        </p:spPr>
      </p:pic>
      <p:pic>
        <p:nvPicPr>
          <p:cNvPr id="28" name="Picture 27" descr="A group of people standing in a line&#10;&#10;Description automatically generated with low confidence">
            <a:extLst>
              <a:ext uri="{FF2B5EF4-FFF2-40B4-BE49-F238E27FC236}">
                <a16:creationId xmlns:a16="http://schemas.microsoft.com/office/drawing/2014/main" id="{9D63940E-52B8-4C15-85EE-34CD1F57E11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" r="9153" b="-2"/>
          <a:stretch/>
        </p:blipFill>
        <p:spPr bwMode="auto">
          <a:xfrm>
            <a:off x="4568939" y="3474721"/>
            <a:ext cx="2253239" cy="338328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A picture containing ceiling, floor&#10;&#10;Description automatically generated">
            <a:extLst>
              <a:ext uri="{FF2B5EF4-FFF2-40B4-BE49-F238E27FC236}">
                <a16:creationId xmlns:a16="http://schemas.microsoft.com/office/drawing/2014/main" id="{5579A140-D8C8-4524-B3EF-D1E9ABC3099E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3" r="30019" b="3"/>
          <a:stretch/>
        </p:blipFill>
        <p:spPr>
          <a:xfrm>
            <a:off x="6890757" y="3474720"/>
            <a:ext cx="2253242" cy="338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66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8D44E099-FC66-4167-A593-8F6FBB5EE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67" name="Freeform 11">
              <a:extLst>
                <a:ext uri="{FF2B5EF4-FFF2-40B4-BE49-F238E27FC236}">
                  <a16:creationId xmlns:a16="http://schemas.microsoft.com/office/drawing/2014/main" id="{47171E04-FEC4-4208-A619-A786E423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8" name="Freeform 12">
              <a:extLst>
                <a:ext uri="{FF2B5EF4-FFF2-40B4-BE49-F238E27FC236}">
                  <a16:creationId xmlns:a16="http://schemas.microsoft.com/office/drawing/2014/main" id="{F3DE8019-884E-41C9-A54C-AC668CA526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9" name="Freeform 13">
              <a:extLst>
                <a:ext uri="{FF2B5EF4-FFF2-40B4-BE49-F238E27FC236}">
                  <a16:creationId xmlns:a16="http://schemas.microsoft.com/office/drawing/2014/main" id="{462C1647-5880-4037-8FCE-16E1F646C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0" name="Freeform 14">
              <a:extLst>
                <a:ext uri="{FF2B5EF4-FFF2-40B4-BE49-F238E27FC236}">
                  <a16:creationId xmlns:a16="http://schemas.microsoft.com/office/drawing/2014/main" id="{C91082BE-FDAA-4A80-88B6-C5F5AD0C2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" name="Freeform 15">
              <a:extLst>
                <a:ext uri="{FF2B5EF4-FFF2-40B4-BE49-F238E27FC236}">
                  <a16:creationId xmlns:a16="http://schemas.microsoft.com/office/drawing/2014/main" id="{059FE918-3CB9-43E6-8025-22A9C21C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2" name="Freeform 16">
              <a:extLst>
                <a:ext uri="{FF2B5EF4-FFF2-40B4-BE49-F238E27FC236}">
                  <a16:creationId xmlns:a16="http://schemas.microsoft.com/office/drawing/2014/main" id="{E30464D7-34FF-42C8-8686-C3A865E90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7">
              <a:extLst>
                <a:ext uri="{FF2B5EF4-FFF2-40B4-BE49-F238E27FC236}">
                  <a16:creationId xmlns:a16="http://schemas.microsoft.com/office/drawing/2014/main" id="{07281894-7888-434B-BC17-FB67B4879C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8">
              <a:extLst>
                <a:ext uri="{FF2B5EF4-FFF2-40B4-BE49-F238E27FC236}">
                  <a16:creationId xmlns:a16="http://schemas.microsoft.com/office/drawing/2014/main" id="{7CDF6636-2EE5-4477-B1E7-136C9B4F3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9">
              <a:extLst>
                <a:ext uri="{FF2B5EF4-FFF2-40B4-BE49-F238E27FC236}">
                  <a16:creationId xmlns:a16="http://schemas.microsoft.com/office/drawing/2014/main" id="{6A01C238-0F7D-4DF5-A879-329020008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20">
              <a:extLst>
                <a:ext uri="{FF2B5EF4-FFF2-40B4-BE49-F238E27FC236}">
                  <a16:creationId xmlns:a16="http://schemas.microsoft.com/office/drawing/2014/main" id="{AA10B8D3-BE6D-40AB-BA54-12C4758E5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21">
              <a:extLst>
                <a:ext uri="{FF2B5EF4-FFF2-40B4-BE49-F238E27FC236}">
                  <a16:creationId xmlns:a16="http://schemas.microsoft.com/office/drawing/2014/main" id="{4CD8C1DF-88C2-4F11-AA23-36D5B5BD3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22">
              <a:extLst>
                <a:ext uri="{FF2B5EF4-FFF2-40B4-BE49-F238E27FC236}">
                  <a16:creationId xmlns:a16="http://schemas.microsoft.com/office/drawing/2014/main" id="{9AF01696-99FF-4093-938A-38D0C7223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29FAB3C-6A93-4306-8525-B9FC787B1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81" name="Freeform 27">
              <a:extLst>
                <a:ext uri="{FF2B5EF4-FFF2-40B4-BE49-F238E27FC236}">
                  <a16:creationId xmlns:a16="http://schemas.microsoft.com/office/drawing/2014/main" id="{8838005D-B3A9-4E56-9BFB-3DD99E4BBB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2" name="Freeform 28">
              <a:extLst>
                <a:ext uri="{FF2B5EF4-FFF2-40B4-BE49-F238E27FC236}">
                  <a16:creationId xmlns:a16="http://schemas.microsoft.com/office/drawing/2014/main" id="{6450237E-A2DE-4BA3-AF9F-06399E5CF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3" name="Freeform 29">
              <a:extLst>
                <a:ext uri="{FF2B5EF4-FFF2-40B4-BE49-F238E27FC236}">
                  <a16:creationId xmlns:a16="http://schemas.microsoft.com/office/drawing/2014/main" id="{A643E849-3FBA-4248-B0DF-9D6737E23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4" name="Freeform 30">
              <a:extLst>
                <a:ext uri="{FF2B5EF4-FFF2-40B4-BE49-F238E27FC236}">
                  <a16:creationId xmlns:a16="http://schemas.microsoft.com/office/drawing/2014/main" id="{231C0782-59AA-4C4F-8B86-85102F701A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5" name="Freeform 31">
              <a:extLst>
                <a:ext uri="{FF2B5EF4-FFF2-40B4-BE49-F238E27FC236}">
                  <a16:creationId xmlns:a16="http://schemas.microsoft.com/office/drawing/2014/main" id="{E19975F5-4F93-41BF-9A6D-1E6CFDFF1D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6" name="Freeform 32">
              <a:extLst>
                <a:ext uri="{FF2B5EF4-FFF2-40B4-BE49-F238E27FC236}">
                  <a16:creationId xmlns:a16="http://schemas.microsoft.com/office/drawing/2014/main" id="{AE6458FC-D3D9-469F-A8FB-0431BD156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33">
              <a:extLst>
                <a:ext uri="{FF2B5EF4-FFF2-40B4-BE49-F238E27FC236}">
                  <a16:creationId xmlns:a16="http://schemas.microsoft.com/office/drawing/2014/main" id="{90B9693F-2248-4DB8-A528-52C13C636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34">
              <a:extLst>
                <a:ext uri="{FF2B5EF4-FFF2-40B4-BE49-F238E27FC236}">
                  <a16:creationId xmlns:a16="http://schemas.microsoft.com/office/drawing/2014/main" id="{11CC5E15-09A8-41A0-930D-434F7D8D6F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5">
              <a:extLst>
                <a:ext uri="{FF2B5EF4-FFF2-40B4-BE49-F238E27FC236}">
                  <a16:creationId xmlns:a16="http://schemas.microsoft.com/office/drawing/2014/main" id="{B5566C56-67EC-43D7-A3D2-3CCBEDAFC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6">
              <a:extLst>
                <a:ext uri="{FF2B5EF4-FFF2-40B4-BE49-F238E27FC236}">
                  <a16:creationId xmlns:a16="http://schemas.microsoft.com/office/drawing/2014/main" id="{CF74AC36-5E17-4D3B-A93B-1645741EB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7">
              <a:extLst>
                <a:ext uri="{FF2B5EF4-FFF2-40B4-BE49-F238E27FC236}">
                  <a16:creationId xmlns:a16="http://schemas.microsoft.com/office/drawing/2014/main" id="{39818481-D2FB-4507-B11D-8C6342ACF4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8">
              <a:extLst>
                <a:ext uri="{FF2B5EF4-FFF2-40B4-BE49-F238E27FC236}">
                  <a16:creationId xmlns:a16="http://schemas.microsoft.com/office/drawing/2014/main" id="{E996F5F0-3979-44D1-9AE3-1251DA5D2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id="{05C469C2-FE8F-491E-9139-7E7F8BB38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Freeform 11">
            <a:extLst>
              <a:ext uri="{FF2B5EF4-FFF2-40B4-BE49-F238E27FC236}">
                <a16:creationId xmlns:a16="http://schemas.microsoft.com/office/drawing/2014/main" id="{0D31E63E-1DE1-4400-9D1A-FA0378B29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A7AF9E2D-8F98-4755-895E-D65689F2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4D3C8C4-8367-4524-B9C5-2B3ACA682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27110" y="228600"/>
            <a:ext cx="2138628" cy="6638625"/>
            <a:chOff x="2487613" y="285750"/>
            <a:chExt cx="2428875" cy="5654676"/>
          </a:xfrm>
        </p:grpSpPr>
        <p:sp>
          <p:nvSpPr>
            <p:cNvPr id="101" name="Freeform 11">
              <a:extLst>
                <a:ext uri="{FF2B5EF4-FFF2-40B4-BE49-F238E27FC236}">
                  <a16:creationId xmlns:a16="http://schemas.microsoft.com/office/drawing/2014/main" id="{38BDB546-CAFB-429D-8D82-4F3AA2891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2" name="Freeform 12">
              <a:extLst>
                <a:ext uri="{FF2B5EF4-FFF2-40B4-BE49-F238E27FC236}">
                  <a16:creationId xmlns:a16="http://schemas.microsoft.com/office/drawing/2014/main" id="{8F202AFF-3597-4A70-9149-0AA2AACBB9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3" name="Freeform 13">
              <a:extLst>
                <a:ext uri="{FF2B5EF4-FFF2-40B4-BE49-F238E27FC236}">
                  <a16:creationId xmlns:a16="http://schemas.microsoft.com/office/drawing/2014/main" id="{5B91C985-1FBD-4FEE-8FB4-FBD47CF0A3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" name="Freeform 14">
              <a:extLst>
                <a:ext uri="{FF2B5EF4-FFF2-40B4-BE49-F238E27FC236}">
                  <a16:creationId xmlns:a16="http://schemas.microsoft.com/office/drawing/2014/main" id="{E045B090-8B4D-4553-997E-D7A7A2B935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5" name="Freeform 15">
              <a:extLst>
                <a:ext uri="{FF2B5EF4-FFF2-40B4-BE49-F238E27FC236}">
                  <a16:creationId xmlns:a16="http://schemas.microsoft.com/office/drawing/2014/main" id="{79661459-591F-41BD-85A7-882DF2E548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6" name="Freeform 16">
              <a:extLst>
                <a:ext uri="{FF2B5EF4-FFF2-40B4-BE49-F238E27FC236}">
                  <a16:creationId xmlns:a16="http://schemas.microsoft.com/office/drawing/2014/main" id="{172E6458-D7F5-4E0B-8098-F3A9B74463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7" name="Freeform 17">
              <a:extLst>
                <a:ext uri="{FF2B5EF4-FFF2-40B4-BE49-F238E27FC236}">
                  <a16:creationId xmlns:a16="http://schemas.microsoft.com/office/drawing/2014/main" id="{5D1FE182-350A-4951-99FA-123B15A19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8" name="Freeform 18">
              <a:extLst>
                <a:ext uri="{FF2B5EF4-FFF2-40B4-BE49-F238E27FC236}">
                  <a16:creationId xmlns:a16="http://schemas.microsoft.com/office/drawing/2014/main" id="{CBFDC3F8-18F5-41F0-9926-097682CEE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9" name="Freeform 19">
              <a:extLst>
                <a:ext uri="{FF2B5EF4-FFF2-40B4-BE49-F238E27FC236}">
                  <a16:creationId xmlns:a16="http://schemas.microsoft.com/office/drawing/2014/main" id="{F4B5A695-E6ED-4C81-A965-0461489F8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0" name="Freeform 20">
              <a:extLst>
                <a:ext uri="{FF2B5EF4-FFF2-40B4-BE49-F238E27FC236}">
                  <a16:creationId xmlns:a16="http://schemas.microsoft.com/office/drawing/2014/main" id="{CF31B175-CBC2-449D-8998-0BA7711EA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1" name="Freeform 21">
              <a:extLst>
                <a:ext uri="{FF2B5EF4-FFF2-40B4-BE49-F238E27FC236}">
                  <a16:creationId xmlns:a16="http://schemas.microsoft.com/office/drawing/2014/main" id="{47A691C8-6328-4014-BB1A-CB4824DEB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2" name="Freeform 22">
              <a:extLst>
                <a:ext uri="{FF2B5EF4-FFF2-40B4-BE49-F238E27FC236}">
                  <a16:creationId xmlns:a16="http://schemas.microsoft.com/office/drawing/2014/main" id="{94EADC73-ECA3-447E-8D07-AE215A3C4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DA2558E-94AE-4C16-8CD0-DCF447C98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507832" y="-786"/>
            <a:ext cx="1767505" cy="6854040"/>
            <a:chOff x="6627813" y="194833"/>
            <a:chExt cx="1952625" cy="5678918"/>
          </a:xfrm>
        </p:grpSpPr>
        <p:sp>
          <p:nvSpPr>
            <p:cNvPr id="115" name="Freeform 27">
              <a:extLst>
                <a:ext uri="{FF2B5EF4-FFF2-40B4-BE49-F238E27FC236}">
                  <a16:creationId xmlns:a16="http://schemas.microsoft.com/office/drawing/2014/main" id="{6928DF6B-A616-4A71-B951-9D8EAA775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6" name="Freeform 28">
              <a:extLst>
                <a:ext uri="{FF2B5EF4-FFF2-40B4-BE49-F238E27FC236}">
                  <a16:creationId xmlns:a16="http://schemas.microsoft.com/office/drawing/2014/main" id="{CD6B4E15-CED4-45FA-874A-EA347C912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7" name="Freeform 29">
              <a:extLst>
                <a:ext uri="{FF2B5EF4-FFF2-40B4-BE49-F238E27FC236}">
                  <a16:creationId xmlns:a16="http://schemas.microsoft.com/office/drawing/2014/main" id="{A4EE38F8-BF90-4D7F-8691-89ED516D7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8" name="Freeform 30">
              <a:extLst>
                <a:ext uri="{FF2B5EF4-FFF2-40B4-BE49-F238E27FC236}">
                  <a16:creationId xmlns:a16="http://schemas.microsoft.com/office/drawing/2014/main" id="{2889210F-D6E4-4311-8BF3-DAD3FF49A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9" name="Freeform 31">
              <a:extLst>
                <a:ext uri="{FF2B5EF4-FFF2-40B4-BE49-F238E27FC236}">
                  <a16:creationId xmlns:a16="http://schemas.microsoft.com/office/drawing/2014/main" id="{44641BAA-087D-4656-8D6F-EA70FB67F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0" name="Freeform 32">
              <a:extLst>
                <a:ext uri="{FF2B5EF4-FFF2-40B4-BE49-F238E27FC236}">
                  <a16:creationId xmlns:a16="http://schemas.microsoft.com/office/drawing/2014/main" id="{DCEB55E2-FCCA-48F5-917E-8B3F26EC8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1" name="Freeform 33">
              <a:extLst>
                <a:ext uri="{FF2B5EF4-FFF2-40B4-BE49-F238E27FC236}">
                  <a16:creationId xmlns:a16="http://schemas.microsoft.com/office/drawing/2014/main" id="{45869B9E-3378-49CB-8EE1-FECA7D780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2" name="Freeform 34">
              <a:extLst>
                <a:ext uri="{FF2B5EF4-FFF2-40B4-BE49-F238E27FC236}">
                  <a16:creationId xmlns:a16="http://schemas.microsoft.com/office/drawing/2014/main" id="{3497B8C7-AB4A-40B7-A86E-112D90CC6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3" name="Freeform 35">
              <a:extLst>
                <a:ext uri="{FF2B5EF4-FFF2-40B4-BE49-F238E27FC236}">
                  <a16:creationId xmlns:a16="http://schemas.microsoft.com/office/drawing/2014/main" id="{D5A7E348-C28C-4626-9026-59B6B9F7A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4" name="Freeform 36">
              <a:extLst>
                <a:ext uri="{FF2B5EF4-FFF2-40B4-BE49-F238E27FC236}">
                  <a16:creationId xmlns:a16="http://schemas.microsoft.com/office/drawing/2014/main" id="{A4FF1CA0-E6B1-4861-A2CD-144E06299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5" name="Freeform 37">
              <a:extLst>
                <a:ext uri="{FF2B5EF4-FFF2-40B4-BE49-F238E27FC236}">
                  <a16:creationId xmlns:a16="http://schemas.microsoft.com/office/drawing/2014/main" id="{774FF261-7109-4B0E-B24B-622F4209C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6" name="Freeform 38">
              <a:extLst>
                <a:ext uri="{FF2B5EF4-FFF2-40B4-BE49-F238E27FC236}">
                  <a16:creationId xmlns:a16="http://schemas.microsoft.com/office/drawing/2014/main" id="{3ECECA25-954F-4011-ADFF-BBFC4A00D3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pic>
        <p:nvPicPr>
          <p:cNvPr id="61" name="Picture 60" descr="A picture containing floor, indoor, ceiling, building&#10;&#10;Description automatically generated">
            <a:extLst>
              <a:ext uri="{FF2B5EF4-FFF2-40B4-BE49-F238E27FC236}">
                <a16:creationId xmlns:a16="http://schemas.microsoft.com/office/drawing/2014/main" id="{97916E62-A6BE-4A6D-AD1F-DCAA9DB23C0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0" r="5001"/>
          <a:stretch/>
        </p:blipFill>
        <p:spPr bwMode="auto">
          <a:xfrm>
            <a:off x="20" y="10"/>
            <a:ext cx="3485218" cy="342899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6D0FFBDB-89D1-4050-8FE5-AFC94C076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4278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0" name="Freeform 11">
            <a:extLst>
              <a:ext uri="{FF2B5EF4-FFF2-40B4-BE49-F238E27FC236}">
                <a16:creationId xmlns:a16="http://schemas.microsoft.com/office/drawing/2014/main" id="{75823B85-53D1-46E0-BC58-872776B5A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3484278" y="714375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60" name="Picture 59" descr="A picture containing text, indoor, ceiling, library&#10;&#10;Description automatically generated">
            <a:extLst>
              <a:ext uri="{FF2B5EF4-FFF2-40B4-BE49-F238E27FC236}">
                <a16:creationId xmlns:a16="http://schemas.microsoft.com/office/drawing/2014/main" id="{B4D89265-A2A2-4F49-B06F-6B135B7EA72F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1" r="12780"/>
          <a:stretch/>
        </p:blipFill>
        <p:spPr bwMode="auto">
          <a:xfrm>
            <a:off x="20" y="3429000"/>
            <a:ext cx="3485218" cy="342900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81F86B2C-5FF7-48E0-B5B0-ABEA39A1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429000"/>
            <a:ext cx="3496978" cy="0"/>
          </a:xfrm>
          <a:prstGeom prst="line">
            <a:avLst/>
          </a:prstGeom>
          <a:ln w="50800" cap="flat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459861-0B10-4AE9-8B04-1C072C72DE6A}"/>
              </a:ext>
            </a:extLst>
          </p:cNvPr>
          <p:cNvSpPr txBox="1">
            <a:spLocks/>
          </p:cNvSpPr>
          <p:nvPr/>
        </p:nvSpPr>
        <p:spPr>
          <a:xfrm>
            <a:off x="4248213" y="765803"/>
            <a:ext cx="4107135" cy="53778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3200" b="1" dirty="0"/>
              <a:t>Classes </a:t>
            </a:r>
          </a:p>
          <a:p>
            <a:pPr lvl="2"/>
            <a:r>
              <a:rPr lang="en-US" sz="2600" dirty="0"/>
              <a:t>English Language Arts</a:t>
            </a:r>
          </a:p>
          <a:p>
            <a:pPr lvl="2"/>
            <a:r>
              <a:rPr lang="en-US" sz="2600" dirty="0"/>
              <a:t>Math </a:t>
            </a:r>
          </a:p>
          <a:p>
            <a:pPr lvl="2"/>
            <a:r>
              <a:rPr lang="en-US" sz="2600" dirty="0"/>
              <a:t>Science and Social Studies </a:t>
            </a:r>
          </a:p>
          <a:p>
            <a:pPr lvl="2"/>
            <a:r>
              <a:rPr lang="en-US" sz="2600" dirty="0"/>
              <a:t>Post Intensive French / French immersion</a:t>
            </a:r>
          </a:p>
          <a:p>
            <a:pPr lvl="2"/>
            <a:r>
              <a:rPr lang="en-US" sz="2600" dirty="0"/>
              <a:t>Maliseet language</a:t>
            </a:r>
          </a:p>
          <a:p>
            <a:pPr lvl="2"/>
            <a:r>
              <a:rPr lang="en-US" sz="2600" dirty="0"/>
              <a:t>Physical Education  </a:t>
            </a:r>
          </a:p>
          <a:p>
            <a:pPr marL="914400" lvl="2" indent="0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20218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5D1F2FD8-11FD-4495-9EFA-1D11D791D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id="{F07E62E0-C435-4556-B265-2AC622C08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id="{A31AA73F-4D24-48A1-B14B-50392BB2C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3">
              <a:extLst>
                <a:ext uri="{FF2B5EF4-FFF2-40B4-BE49-F238E27FC236}">
                  <a16:creationId xmlns:a16="http://schemas.microsoft.com/office/drawing/2014/main" id="{B1A912C9-FD8E-4C0D-A7B5-5240BF154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4">
              <a:extLst>
                <a:ext uri="{FF2B5EF4-FFF2-40B4-BE49-F238E27FC236}">
                  <a16:creationId xmlns:a16="http://schemas.microsoft.com/office/drawing/2014/main" id="{0C687240-9008-4C95-9A83-BAE72BF3D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id="{7E87EBB2-C786-4064-9E78-21C52E76F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id="{6AEC0C10-BB8D-4A8E-8160-9B514B5F7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7">
              <a:extLst>
                <a:ext uri="{FF2B5EF4-FFF2-40B4-BE49-F238E27FC236}">
                  <a16:creationId xmlns:a16="http://schemas.microsoft.com/office/drawing/2014/main" id="{3E2AE5E5-81C4-4817-85A9-6700C135C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0E29C0C2-2A04-4AC1-9181-B811A06BE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13DA17A5-17E1-4B7D-9ABD-C7ED44F15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7C6F6843-161E-4C29-A663-8DBA4D483D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21">
              <a:extLst>
                <a:ext uri="{FF2B5EF4-FFF2-40B4-BE49-F238E27FC236}">
                  <a16:creationId xmlns:a16="http://schemas.microsoft.com/office/drawing/2014/main" id="{A516671D-8E1D-4713-BE9D-81B0C35FE2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22">
              <a:extLst>
                <a:ext uri="{FF2B5EF4-FFF2-40B4-BE49-F238E27FC236}">
                  <a16:creationId xmlns:a16="http://schemas.microsoft.com/office/drawing/2014/main" id="{4E04D4C8-7532-4BBD-9AF8-3249324AF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87488CD-16CF-4BC7-BD9F-4F4EB13B0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64" name="Freeform 27">
              <a:extLst>
                <a:ext uri="{FF2B5EF4-FFF2-40B4-BE49-F238E27FC236}">
                  <a16:creationId xmlns:a16="http://schemas.microsoft.com/office/drawing/2014/main" id="{40224168-C932-4F63-8CEA-2465E192B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28">
              <a:extLst>
                <a:ext uri="{FF2B5EF4-FFF2-40B4-BE49-F238E27FC236}">
                  <a16:creationId xmlns:a16="http://schemas.microsoft.com/office/drawing/2014/main" id="{F2291983-5E57-490B-B713-0A78B584F8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29">
              <a:extLst>
                <a:ext uri="{FF2B5EF4-FFF2-40B4-BE49-F238E27FC236}">
                  <a16:creationId xmlns:a16="http://schemas.microsoft.com/office/drawing/2014/main" id="{815C3A19-E287-48A6-9ECB-D0409D37F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0">
              <a:extLst>
                <a:ext uri="{FF2B5EF4-FFF2-40B4-BE49-F238E27FC236}">
                  <a16:creationId xmlns:a16="http://schemas.microsoft.com/office/drawing/2014/main" id="{0196FC81-2B97-4747-859B-2475FFD126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1">
              <a:extLst>
                <a:ext uri="{FF2B5EF4-FFF2-40B4-BE49-F238E27FC236}">
                  <a16:creationId xmlns:a16="http://schemas.microsoft.com/office/drawing/2014/main" id="{43A76FF0-4A33-44A0-AE53-92146AA813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2">
              <a:extLst>
                <a:ext uri="{FF2B5EF4-FFF2-40B4-BE49-F238E27FC236}">
                  <a16:creationId xmlns:a16="http://schemas.microsoft.com/office/drawing/2014/main" id="{B94FC67F-70D7-496B-BFA2-B2AACF2ED0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3">
              <a:extLst>
                <a:ext uri="{FF2B5EF4-FFF2-40B4-BE49-F238E27FC236}">
                  <a16:creationId xmlns:a16="http://schemas.microsoft.com/office/drawing/2014/main" id="{761C78BD-A48E-4171-AC10-D066FDF464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4">
              <a:extLst>
                <a:ext uri="{FF2B5EF4-FFF2-40B4-BE49-F238E27FC236}">
                  <a16:creationId xmlns:a16="http://schemas.microsoft.com/office/drawing/2014/main" id="{8DD13455-5B55-48B7-AA52-981C48B3F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5">
              <a:extLst>
                <a:ext uri="{FF2B5EF4-FFF2-40B4-BE49-F238E27FC236}">
                  <a16:creationId xmlns:a16="http://schemas.microsoft.com/office/drawing/2014/main" id="{8AFF35F4-12AC-44F3-AC19-88F2E3F9B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6">
              <a:extLst>
                <a:ext uri="{FF2B5EF4-FFF2-40B4-BE49-F238E27FC236}">
                  <a16:creationId xmlns:a16="http://schemas.microsoft.com/office/drawing/2014/main" id="{410D4BFE-B9DB-440B-BF78-21B4F317F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7">
              <a:extLst>
                <a:ext uri="{FF2B5EF4-FFF2-40B4-BE49-F238E27FC236}">
                  <a16:creationId xmlns:a16="http://schemas.microsoft.com/office/drawing/2014/main" id="{8F0E6EB0-F23E-4342-9FBD-3178F4B81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8">
              <a:extLst>
                <a:ext uri="{FF2B5EF4-FFF2-40B4-BE49-F238E27FC236}">
                  <a16:creationId xmlns:a16="http://schemas.microsoft.com/office/drawing/2014/main" id="{3A4E0803-C8CF-4E6B-95EF-BBEBF237E3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F6D9986E-2FC4-4377-B163-42766AD82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Freeform 6">
            <a:extLst>
              <a:ext uri="{FF2B5EF4-FFF2-40B4-BE49-F238E27FC236}">
                <a16:creationId xmlns:a16="http://schemas.microsoft.com/office/drawing/2014/main" id="{5DAD59F4-58F1-4349-B03E-23A62291C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A73E5A97-1DCB-42F4-982A-7BA247375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926B9A6-ACA3-4742-90D9-6A1F857BF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9799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Freeform 5">
            <a:extLst>
              <a:ext uri="{FF2B5EF4-FFF2-40B4-BE49-F238E27FC236}">
                <a16:creationId xmlns:a16="http://schemas.microsoft.com/office/drawing/2014/main" id="{2E8B2260-489B-43E2-BD77-56C5F90E0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4053016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0D6C639-9C65-4E60-AE17-29BBB4BFDB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0995" y="940650"/>
            <a:ext cx="2110535" cy="2055975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9C5F172-536A-4474-8C95-BC26932D1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6402" y="940650"/>
            <a:ext cx="2110537" cy="2055976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A picture containing text, indoor, wall, kitchen&#10;&#10;Description automatically generated">
            <a:extLst>
              <a:ext uri="{FF2B5EF4-FFF2-40B4-BE49-F238E27FC236}">
                <a16:creationId xmlns:a16="http://schemas.microsoft.com/office/drawing/2014/main" id="{20556F11-87EF-416B-BAB5-76A502DE6A2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196" y="1285832"/>
            <a:ext cx="1867955" cy="1400966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40DCB234-C423-4821-92B1-780EC5C69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0996" y="3186826"/>
            <a:ext cx="4365943" cy="3002610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 descr="A picture containing indoor, floor, ceiling, device&#10;&#10;Description automatically generated">
            <a:extLst>
              <a:ext uri="{FF2B5EF4-FFF2-40B4-BE49-F238E27FC236}">
                <a16:creationId xmlns:a16="http://schemas.microsoft.com/office/drawing/2014/main" id="{D9EC4A8F-7F8D-41A8-AA26-499A20E84D9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525" y="1285832"/>
            <a:ext cx="1968439" cy="14009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A84356-3A3D-45E9-8DC0-2CBB79DB3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4825" y="3338878"/>
            <a:ext cx="3630959" cy="27413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36903E-F1F8-4166-BF0A-A6ADFD435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36" y="1538970"/>
            <a:ext cx="2752842" cy="629832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lvl="2"/>
            <a:r>
              <a:rPr lang="en-US" sz="3200" dirty="0">
                <a:solidFill>
                  <a:schemeClr val="bg1"/>
                </a:solidFill>
                <a:latin typeface="Berlin Sans FB" panose="020E0602020502020306" pitchFamily="34" charset="0"/>
              </a:rPr>
              <a:t>Exploratory classes-</a:t>
            </a:r>
            <a:br>
              <a:rPr lang="en-US" sz="3200" dirty="0">
                <a:solidFill>
                  <a:schemeClr val="bg1"/>
                </a:solidFill>
                <a:latin typeface="Berlin Sans FB" panose="020E0602020502020306" pitchFamily="34" charset="0"/>
              </a:rPr>
            </a:br>
            <a:br>
              <a:rPr lang="en-US" sz="3200" dirty="0">
                <a:solidFill>
                  <a:schemeClr val="bg1"/>
                </a:solidFill>
                <a:latin typeface="Berlin Sans FB" panose="020E0602020502020306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Berlin Sans FB" panose="020E0602020502020306" pitchFamily="34" charset="0"/>
              </a:rPr>
              <a:t>12 week cycle</a:t>
            </a:r>
            <a:br>
              <a:rPr lang="en-US" sz="3200" dirty="0">
                <a:solidFill>
                  <a:schemeClr val="bg1"/>
                </a:solidFill>
                <a:latin typeface="Berlin Sans FB" panose="020E0602020502020306" pitchFamily="34" charset="0"/>
              </a:rPr>
            </a:br>
            <a:br>
              <a:rPr lang="en-US" sz="3200" dirty="0">
                <a:solidFill>
                  <a:schemeClr val="bg1"/>
                </a:solidFill>
                <a:latin typeface="Berlin Sans FB" panose="020E0602020502020306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Berlin Sans FB" panose="020E0602020502020306" pitchFamily="34" charset="0"/>
              </a:rPr>
              <a:t>-</a:t>
            </a:r>
            <a:r>
              <a:rPr lang="en-US" sz="3200" dirty="0">
                <a:solidFill>
                  <a:schemeClr val="bg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Health </a:t>
            </a:r>
            <a:br>
              <a:rPr lang="en-US" sz="3200" dirty="0">
                <a:solidFill>
                  <a:schemeClr val="bg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</a:br>
            <a:br>
              <a:rPr lang="en-US" sz="3200" dirty="0">
                <a:solidFill>
                  <a:schemeClr val="bg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</a:br>
            <a:r>
              <a:rPr lang="en-US" sz="3200" dirty="0">
                <a:solidFill>
                  <a:schemeClr val="bg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-Technology	</a:t>
            </a:r>
            <a:br>
              <a:rPr lang="en-US" sz="3200" dirty="0">
                <a:solidFill>
                  <a:schemeClr val="bg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</a:br>
            <a:r>
              <a:rPr lang="en-US" sz="3200" dirty="0">
                <a:solidFill>
                  <a:schemeClr val="bg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-Social Emotional Learning </a:t>
            </a:r>
            <a:br>
              <a:rPr lang="en-US" sz="3200" dirty="0">
                <a:solidFill>
                  <a:schemeClr val="bg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</a:br>
            <a:br>
              <a:rPr lang="en-US" sz="3200" dirty="0">
                <a:solidFill>
                  <a:srgbClr val="FEFFFF"/>
                </a:solidFill>
              </a:rPr>
            </a:br>
            <a:br>
              <a:rPr lang="en-US" sz="3200" dirty="0">
                <a:solidFill>
                  <a:srgbClr val="FEFFFF"/>
                </a:solidFill>
              </a:rPr>
            </a:br>
            <a:br>
              <a:rPr lang="en-US" sz="3200" dirty="0">
                <a:solidFill>
                  <a:srgbClr val="FEFFFF"/>
                </a:solidFill>
              </a:rPr>
            </a:br>
            <a:endParaRPr lang="en-US" sz="3200" b="1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02130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 Categories" ma:contentTypeID="0x010100F2A1E1E4D320C749A22EC3F91FD053D600A6B983643963434E9AE554953E930BF3" ma:contentTypeVersion="9" ma:contentTypeDescription="" ma:contentTypeScope="" ma:versionID="68a6946eae493143c46e134d2c77280d">
  <xsd:schema xmlns:xsd="http://www.w3.org/2001/XMLSchema" xmlns:xs="http://www.w3.org/2001/XMLSchema" xmlns:p="http://schemas.microsoft.com/office/2006/metadata/properties" xmlns:ns1="http://schemas.microsoft.com/sharepoint/v3" xmlns:ns2="1e050540-abf7-4cd0-9094-0488f67136b7" targetNamespace="http://schemas.microsoft.com/office/2006/metadata/properties" ma:root="true" ma:fieldsID="b5e8630f2b45722b9d85cec8b54ad674" ns1:_="" ns2:_="">
    <xsd:import namespace="http://schemas.microsoft.com/sharepoint/v3"/>
    <xsd:import namespace="1e050540-abf7-4cd0-9094-0488f67136b7"/>
    <xsd:element name="properties">
      <xsd:complexType>
        <xsd:sequence>
          <xsd:element name="documentManagement">
            <xsd:complexType>
              <xsd:all>
                <xsd:element ref="ns2:DocumentCategories"/>
                <xsd:element ref="ns2:DocumentForm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" ma:hidden="true" ma:internalName="PublishingStartDate" ma:readOnly="false">
      <xsd:simpleType>
        <xsd:restriction base="dms:Unknown"/>
      </xsd:simpleType>
    </xsd:element>
    <xsd:element name="PublishingExpirationDate" ma:index="11" nillable="true" ma:displayName="Scheduling End Date" ma:description="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50540-abf7-4cd0-9094-0488f67136b7" elementFormDefault="qualified">
    <xsd:import namespace="http://schemas.microsoft.com/office/2006/documentManagement/types"/>
    <xsd:import namespace="http://schemas.microsoft.com/office/infopath/2007/PartnerControls"/>
    <xsd:element name="DocumentCategories" ma:index="8" ma:displayName="Document Categories" ma:format="Dropdown" ma:internalName="DocumentCategories" ma:readOnly="false">
      <xsd:simpleType>
        <xsd:restriction base="dms:Choice">
          <xsd:enumeration value="ABC Tips"/>
          <xsd:enumeration value="Agenda"/>
          <xsd:enumeration value="Alumni"/>
          <xsd:enumeration value="Announcements"/>
          <xsd:enumeration value="Annual Report"/>
          <xsd:enumeration value="Archived"/>
          <xsd:enumeration value="Assemblies"/>
          <xsd:enumeration value="Awards"/>
          <xsd:enumeration value="Bullying Information"/>
          <xsd:enumeration value="Cafeteria"/>
          <xsd:enumeration value="Calendar"/>
          <xsd:enumeration value="Class Supply Lists"/>
          <xsd:enumeration value="Clubs"/>
          <xsd:enumeration value="Community"/>
          <xsd:enumeration value="Covid Information"/>
          <xsd:enumeration value="Data &amp; Reports"/>
          <xsd:enumeration value="District"/>
          <xsd:enumeration value="Drama"/>
          <xsd:enumeration value="English"/>
          <xsd:enumeration value="Exams"/>
          <xsd:enumeration value="Fine Arts"/>
          <xsd:enumeration value="French"/>
          <xsd:enumeration value="Graduation"/>
          <xsd:enumeration value="Guidance-Course Selection"/>
          <xsd:enumeration value="Guidance-Information"/>
          <xsd:enumeration value="Guidance-Scholarships"/>
          <xsd:enumeration value="Handbook"/>
          <xsd:enumeration value="Health"/>
          <xsd:enumeration value="Home and School"/>
          <xsd:enumeration value="Homework"/>
          <xsd:enumeration value="Hot Lunch"/>
          <xsd:enumeration value="Humanities"/>
          <xsd:enumeration value="Literacy"/>
          <xsd:enumeration value="Math"/>
          <xsd:enumeration value="Memo"/>
          <xsd:enumeration value="Misc"/>
          <xsd:enumeration value="Newcomers"/>
          <xsd:enumeration value="Newsletter"/>
          <xsd:enumeration value="Parent Information"/>
          <xsd:enumeration value="Portal"/>
          <xsd:enumeration value="Potato Harvest"/>
          <xsd:enumeration value="Policy"/>
          <xsd:enumeration value="Post-Secondary"/>
          <xsd:enumeration value="PSSC"/>
          <xsd:enumeration value="Registration"/>
          <xsd:enumeration value="Resource"/>
          <xsd:enumeration value="Schedule"/>
          <xsd:enumeration value="School Connects Messages"/>
          <xsd:enumeration value="School Improvement Plan"/>
          <xsd:enumeration value="School Information"/>
          <xsd:enumeration value="School Merchandise"/>
          <xsd:enumeration value="School Messenger Message"/>
          <xsd:enumeration value="Science"/>
          <xsd:enumeration value="Sexual Health Services"/>
          <xsd:enumeration value="Special Project"/>
          <xsd:enumeration value="Sports"/>
          <xsd:enumeration value="Student-Information"/>
          <xsd:enumeration value="Summer School"/>
          <xsd:enumeration value="Yearbook"/>
          <xsd:enumeration value="Vocational"/>
          <xsd:enumeration value="Voicemail"/>
          <xsd:enumeration value="Volunteer"/>
          <xsd:enumeration value="Weather"/>
        </xsd:restriction>
      </xsd:simpleType>
    </xsd:element>
    <xsd:element name="DocumentForm" ma:index="9" ma:displayName="Document Form" ma:default="No" ma:description="Is this a form?" ma:format="Dropdown" ma:internalName="DocumentForm">
      <xsd:simpleType>
        <xsd:restriction base="dms:Choice">
          <xsd:enumeration value="No"/>
          <xsd:enumeration value="Y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Categories xmlns="1e050540-abf7-4cd0-9094-0488f67136b7">Announcements</DocumentCategories>
    <PublishingExpirationDate xmlns="http://schemas.microsoft.com/sharepoint/v3" xsi:nil="true"/>
    <DocumentForm xmlns="1e050540-abf7-4cd0-9094-0488f67136b7">No</DocumentForm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94AD234-A97C-4FDF-BD9F-BEE8C19A4DE9}"/>
</file>

<file path=customXml/itemProps2.xml><?xml version="1.0" encoding="utf-8"?>
<ds:datastoreItem xmlns:ds="http://schemas.openxmlformats.org/officeDocument/2006/customXml" ds:itemID="{ADE8E32F-5217-4737-B4B4-CB8B81948947}"/>
</file>

<file path=customXml/itemProps3.xml><?xml version="1.0" encoding="utf-8"?>
<ds:datastoreItem xmlns:ds="http://schemas.openxmlformats.org/officeDocument/2006/customXml" ds:itemID="{F4B6B6A6-B6D4-4919-BE87-095111B94B27}"/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460</Words>
  <Application>Microsoft Office PowerPoint</Application>
  <PresentationFormat>On-screen Show (4:3)</PresentationFormat>
  <Paragraphs>81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Berlin Sans FB</vt:lpstr>
      <vt:lpstr>Berlin Sans FB Demi</vt:lpstr>
      <vt:lpstr>Calibri</vt:lpstr>
      <vt:lpstr>Century Gothic</vt:lpstr>
      <vt:lpstr>Wingdings 3</vt:lpstr>
      <vt:lpstr>Wisp</vt:lpstr>
      <vt:lpstr>    Welcome to    PAMS    2020-21   </vt:lpstr>
      <vt:lpstr>Meet the leadership team </vt:lpstr>
      <vt:lpstr>Meet the Team </vt:lpstr>
      <vt:lpstr>Other members of our staff </vt:lpstr>
      <vt:lpstr>PowerPoint Presentation</vt:lpstr>
      <vt:lpstr>Sometimes you’ll feel like you’re on a rollercoaster ride. Not to worry. That’s how any big change can make you feel.  </vt:lpstr>
      <vt:lpstr>In 2021-22, PAMS will have  </vt:lpstr>
      <vt:lpstr>PowerPoint Presentation</vt:lpstr>
      <vt:lpstr>Exploratory classes-  12 week cycle  -Health   -Technology  -Social Emotional Learning     </vt:lpstr>
      <vt:lpstr>            Drop everything and READ   - Students and staff read for  PLEASURE every day.</vt:lpstr>
      <vt:lpstr>Fees at PAMS for 2021-22  School supply pack - $30  Due the first day of school. If you want to buy supplies, there will be a list on our website.   PAMS student fee- $30  Due October 31st. It covers the cost of:  -Presentations -PAMS T-shirt - Art/ music/ technology supplies - School wide activities         </vt:lpstr>
      <vt:lpstr>Cafeteria </vt:lpstr>
      <vt:lpstr>Electronic policy   - Phones and electronics must be IN YOUR Locker   - Permitted at break/ noon hour   </vt:lpstr>
      <vt:lpstr>Homework / Social Media</vt:lpstr>
      <vt:lpstr>Awesome things about being at PAMS!</vt:lpstr>
      <vt:lpstr>Let’s work together to make PAMS a fun and safe place to learn!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  PAMS    2019-20</dc:title>
  <dc:creator>Dionne, Claudine (ASD-W)</dc:creator>
  <cp:lastModifiedBy>Everett-Murchison, Kristen  (ASD-W)</cp:lastModifiedBy>
  <cp:revision>37</cp:revision>
  <cp:lastPrinted>2021-06-21T16:48:41Z</cp:lastPrinted>
  <dcterms:created xsi:type="dcterms:W3CDTF">2019-09-10T20:00:25Z</dcterms:created>
  <dcterms:modified xsi:type="dcterms:W3CDTF">2021-06-21T17:56:54Z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0x010100F2A1E1E4D320C749A22EC3F91FD053D600A6B983643963434E9AE554953E930BF3</vt:lpwstr>
  </property>
</Properties>
</file>